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ajawal" charset="1" panose="00000500000000000000"/>
      <p:regular r:id="rId15"/>
    </p:embeddedFont>
    <p:embeddedFont>
      <p:font typeface="Tajawal Heavy" charset="1" panose="00000500000000000000"/>
      <p:regular r:id="rId16"/>
    </p:embeddedFont>
    <p:embeddedFont>
      <p:font typeface="Tajawal Bold" charset="1" panose="00000800000000000000"/>
      <p:regular r:id="rId17"/>
    </p:embeddedFont>
    <p:embeddedFont>
      <p:font typeface="Tajawal Light" charset="1" panose="000004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7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114800"/>
            <a:ext cx="10027533" cy="14401800"/>
            <a:chOff x="0" y="0"/>
            <a:chExt cx="816215" cy="11722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6215" cy="1172268"/>
            </a:xfrm>
            <a:custGeom>
              <a:avLst/>
              <a:gdLst/>
              <a:ahLst/>
              <a:cxnLst/>
              <a:rect r="r" b="b" t="t" l="l"/>
              <a:pathLst>
                <a:path h="1172268" w="816215">
                  <a:moveTo>
                    <a:pt x="0" y="0"/>
                  </a:moveTo>
                  <a:lnTo>
                    <a:pt x="816215" y="0"/>
                  </a:lnTo>
                  <a:lnTo>
                    <a:pt x="816215" y="1172268"/>
                  </a:lnTo>
                  <a:lnTo>
                    <a:pt x="0" y="1172268"/>
                  </a:lnTo>
                  <a:close/>
                </a:path>
              </a:pathLst>
            </a:custGeom>
            <a:blipFill>
              <a:blip r:embed="rId2"/>
              <a:stretch>
                <a:fillRect l="-57913" t="0" r="-5791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6044" y="0"/>
            <a:ext cx="2761956" cy="2761956"/>
          </a:xfrm>
          <a:custGeom>
            <a:avLst/>
            <a:gdLst/>
            <a:ahLst/>
            <a:cxnLst/>
            <a:rect r="r" b="b" t="t" l="l"/>
            <a:pathLst>
              <a:path h="2761956" w="2761956">
                <a:moveTo>
                  <a:pt x="0" y="0"/>
                </a:moveTo>
                <a:lnTo>
                  <a:pt x="2761956" y="0"/>
                </a:lnTo>
                <a:lnTo>
                  <a:pt x="2761956" y="2761956"/>
                </a:lnTo>
                <a:lnTo>
                  <a:pt x="0" y="276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30993" y="3959040"/>
            <a:ext cx="7228307" cy="472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2104"/>
              </a:lnSpc>
            </a:pPr>
            <a:r>
              <a:rPr lang="ar-EG" sz="8646" spc="-259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  <a:rtl val="true"/>
              </a:rPr>
              <a:t>بوابتك للتطوع، </a:t>
            </a:r>
          </a:p>
          <a:p>
            <a:pPr algn="r" rtl="true">
              <a:lnSpc>
                <a:spcPts val="12104"/>
              </a:lnSpc>
            </a:pPr>
            <a:r>
              <a:rPr lang="ar-EG" sz="8646" spc="-259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  <a:rtl val="true"/>
              </a:rPr>
              <a:t>طريقك للتأثير</a:t>
            </a:r>
          </a:p>
          <a:p>
            <a:pPr algn="r" rtl="true">
              <a:lnSpc>
                <a:spcPts val="1210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1539984"/>
            <a:ext cx="5841924" cy="5841924"/>
          </a:xfrm>
          <a:custGeom>
            <a:avLst/>
            <a:gdLst/>
            <a:ahLst/>
            <a:cxnLst/>
            <a:rect r="r" b="b" t="t" l="l"/>
            <a:pathLst>
              <a:path h="5841924" w="5841924">
                <a:moveTo>
                  <a:pt x="0" y="0"/>
                </a:moveTo>
                <a:lnTo>
                  <a:pt x="5841924" y="0"/>
                </a:lnTo>
                <a:lnTo>
                  <a:pt x="5841924" y="5841924"/>
                </a:lnTo>
                <a:lnTo>
                  <a:pt x="0" y="5841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29555" y="1087492"/>
            <a:ext cx="3406370" cy="175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2880"/>
              </a:lnSpc>
            </a:pPr>
            <a:r>
              <a:rPr lang="ar-EG" sz="9200" b="true">
                <a:solidFill>
                  <a:srgbClr val="325752"/>
                </a:solidFill>
                <a:latin typeface="Tajawal Heavy"/>
                <a:ea typeface="Tajawal Heavy"/>
                <a:cs typeface="Tajawal Heavy"/>
                <a:sym typeface="Tajawal Heavy"/>
                <a:rtl val="true"/>
              </a:rPr>
              <a:t>أثر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64612" y="-2125798"/>
            <a:ext cx="3751235" cy="12412798"/>
            <a:chOff x="0" y="0"/>
            <a:chExt cx="305341" cy="10103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5341" cy="1010369"/>
            </a:xfrm>
            <a:custGeom>
              <a:avLst/>
              <a:gdLst/>
              <a:ahLst/>
              <a:cxnLst/>
              <a:rect r="r" b="b" t="t" l="l"/>
              <a:pathLst>
                <a:path h="1010369" w="305341">
                  <a:moveTo>
                    <a:pt x="0" y="0"/>
                  </a:moveTo>
                  <a:lnTo>
                    <a:pt x="305341" y="0"/>
                  </a:lnTo>
                  <a:lnTo>
                    <a:pt x="305341" y="1010369"/>
                  </a:lnTo>
                  <a:lnTo>
                    <a:pt x="0" y="1010369"/>
                  </a:lnTo>
                  <a:close/>
                </a:path>
              </a:pathLst>
            </a:custGeom>
            <a:blipFill>
              <a:blip r:embed="rId2"/>
              <a:stretch>
                <a:fillRect l="-274471" t="0" r="-21379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186623" y="0"/>
            <a:ext cx="3644557" cy="10287000"/>
            <a:chOff x="0" y="0"/>
            <a:chExt cx="296657" cy="8373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6657" cy="837335"/>
            </a:xfrm>
            <a:custGeom>
              <a:avLst/>
              <a:gdLst/>
              <a:ahLst/>
              <a:cxnLst/>
              <a:rect r="r" b="b" t="t" l="l"/>
              <a:pathLst>
                <a:path h="837335" w="296657">
                  <a:moveTo>
                    <a:pt x="0" y="0"/>
                  </a:moveTo>
                  <a:lnTo>
                    <a:pt x="296657" y="0"/>
                  </a:lnTo>
                  <a:lnTo>
                    <a:pt x="296657" y="837335"/>
                  </a:lnTo>
                  <a:lnTo>
                    <a:pt x="0" y="837335"/>
                  </a:lnTo>
                  <a:close/>
                </a:path>
              </a:pathLst>
            </a:custGeom>
            <a:blipFill>
              <a:blip r:embed="rId3"/>
              <a:stretch>
                <a:fillRect l="-44026" t="0" r="-4402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831180" y="0"/>
            <a:ext cx="3186623" cy="10287000"/>
            <a:chOff x="0" y="0"/>
            <a:chExt cx="259383" cy="8373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383" cy="837335"/>
            </a:xfrm>
            <a:custGeom>
              <a:avLst/>
              <a:gdLst/>
              <a:ahLst/>
              <a:cxnLst/>
              <a:rect r="r" b="b" t="t" l="l"/>
              <a:pathLst>
                <a:path h="837335" w="259383">
                  <a:moveTo>
                    <a:pt x="0" y="0"/>
                  </a:moveTo>
                  <a:lnTo>
                    <a:pt x="259383" y="0"/>
                  </a:lnTo>
                  <a:lnTo>
                    <a:pt x="259383" y="837335"/>
                  </a:lnTo>
                  <a:lnTo>
                    <a:pt x="0" y="837335"/>
                  </a:lnTo>
                  <a:close/>
                </a:path>
              </a:pathLst>
            </a:custGeom>
            <a:blipFill>
              <a:blip r:embed="rId4"/>
              <a:stretch>
                <a:fillRect l="-115077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538067" y="3250334"/>
            <a:ext cx="7241497" cy="403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</a:pPr>
            <a:r>
              <a:rPr lang="ar-EG" b="true" sz="5600">
                <a:solidFill>
                  <a:srgbClr val="325752"/>
                </a:solidFill>
                <a:latin typeface="Tajawal Bold"/>
                <a:ea typeface="Tajawal Bold"/>
                <a:cs typeface="Tajawal Bold"/>
                <a:sym typeface="Tajawal Bold"/>
                <a:rtl val="true"/>
              </a:rPr>
              <a:t>حلقة وصل بين الطلاب والمنصات التطوعية لتحقيق ساعات التطوع  المطلوبة للتخرج</a:t>
            </a:r>
            <a:r>
              <a:rPr lang="en-US" b="true" sz="5600">
                <a:solidFill>
                  <a:srgbClr val="325752"/>
                </a:solidFill>
                <a:latin typeface="Tajawal Bold"/>
                <a:ea typeface="Tajawal Bold"/>
                <a:cs typeface="Tajawal Bold"/>
                <a:sym typeface="Tajawal Bold"/>
              </a:rPr>
              <a:t>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6035403"/>
            <a:ext cx="18288000" cy="4251597"/>
          </a:xfrm>
          <a:custGeom>
            <a:avLst/>
            <a:gdLst/>
            <a:ahLst/>
            <a:cxnLst/>
            <a:rect r="r" b="b" t="t" l="l"/>
            <a:pathLst>
              <a:path h="4251597" w="18288000">
                <a:moveTo>
                  <a:pt x="0" y="0"/>
                </a:moveTo>
                <a:lnTo>
                  <a:pt x="18288000" y="0"/>
                </a:lnTo>
                <a:lnTo>
                  <a:pt x="18288000" y="4251597"/>
                </a:lnTo>
                <a:lnTo>
                  <a:pt x="0" y="425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5072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061"/>
            <a:ext cx="8126628" cy="11152843"/>
            <a:chOff x="0" y="0"/>
            <a:chExt cx="1607790" cy="22065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7790" cy="2206503"/>
            </a:xfrm>
            <a:custGeom>
              <a:avLst/>
              <a:gdLst/>
              <a:ahLst/>
              <a:cxnLst/>
              <a:rect r="r" b="b" t="t" l="l"/>
              <a:pathLst>
                <a:path h="2206503" w="1607790">
                  <a:moveTo>
                    <a:pt x="0" y="0"/>
                  </a:moveTo>
                  <a:lnTo>
                    <a:pt x="1607790" y="0"/>
                  </a:lnTo>
                  <a:lnTo>
                    <a:pt x="1607790" y="2206503"/>
                  </a:lnTo>
                  <a:lnTo>
                    <a:pt x="0" y="2206503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969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6035403"/>
            <a:ext cx="18288000" cy="4251597"/>
          </a:xfrm>
          <a:custGeom>
            <a:avLst/>
            <a:gdLst/>
            <a:ahLst/>
            <a:cxnLst/>
            <a:rect r="r" b="b" t="t" l="l"/>
            <a:pathLst>
              <a:path h="4251597" w="18288000">
                <a:moveTo>
                  <a:pt x="0" y="0"/>
                </a:moveTo>
                <a:lnTo>
                  <a:pt x="18288000" y="0"/>
                </a:lnTo>
                <a:lnTo>
                  <a:pt x="18288000" y="4251597"/>
                </a:lnTo>
                <a:lnTo>
                  <a:pt x="0" y="4251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5072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60189" y="714375"/>
            <a:ext cx="4497105" cy="157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1479"/>
              </a:lnSpc>
            </a:pPr>
            <a:r>
              <a:rPr lang="ar-EG" sz="8199" b="true">
                <a:solidFill>
                  <a:srgbClr val="325752"/>
                </a:solidFill>
                <a:latin typeface="Tajawal Heavy"/>
                <a:ea typeface="Tajawal Heavy"/>
                <a:cs typeface="Tajawal Heavy"/>
                <a:sym typeface="Tajawal Heavy"/>
                <a:rtl val="true"/>
              </a:rPr>
              <a:t>المشكلة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21727" y="4918189"/>
            <a:ext cx="9966273" cy="333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180"/>
              </a:lnSpc>
              <a:spcBef>
                <a:spcPct val="0"/>
              </a:spcBef>
            </a:pPr>
            <a:r>
              <a:rPr lang="ar-EG" sz="3700">
                <a:solidFill>
                  <a:srgbClr val="325752"/>
                </a:solidFill>
                <a:latin typeface="Tajawal"/>
                <a:ea typeface="Tajawal"/>
                <a:cs typeface="Tajawal"/>
                <a:sym typeface="Tajawal"/>
                <a:rtl val="true"/>
              </a:rPr>
              <a:t>يو</a:t>
            </a:r>
            <a:r>
              <a:rPr lang="ar-EG" sz="3700">
                <a:solidFill>
                  <a:srgbClr val="325752"/>
                </a:solidFill>
                <a:latin typeface="Tajawal"/>
                <a:ea typeface="Tajawal"/>
                <a:cs typeface="Tajawal"/>
                <a:sym typeface="Tajawal"/>
                <a:rtl val="true"/>
              </a:rPr>
              <a:t>اجه طلاب المرحلة الثانوية تحديًا حقيقيًا يتمثل في صعوبة الوصول إلى فرص تطوعية مناسبة لأعمارهم ومستوى خبراتهم، والتي تُمكّنهم من إكمال الساعات التطوعية المطلوبة للتخرج أو تطوير مهاراتهم وخبراتهم العملية.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20704" y="2857615"/>
            <a:ext cx="9568318" cy="147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600"/>
              </a:lnSpc>
              <a:spcBef>
                <a:spcPct val="0"/>
              </a:spcBef>
            </a:pPr>
            <a:r>
              <a:rPr lang="ar-EG" b="true" sz="4000">
                <a:solidFill>
                  <a:srgbClr val="325752"/>
                </a:solidFill>
                <a:latin typeface="Tajawal Bold"/>
                <a:ea typeface="Tajawal Bold"/>
                <a:cs typeface="Tajawal Bold"/>
                <a:sym typeface="Tajawal Bold"/>
                <a:rtl val="true"/>
              </a:rPr>
              <a:t>عدم وجود منصة موحدة تربط بين طلاب المرحلة الثانوية والفرص التطوعية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55083" y="2553253"/>
            <a:ext cx="8604217" cy="15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5880"/>
              </a:lnSpc>
            </a:pPr>
            <a:r>
              <a:rPr lang="ar-EG" b="true" sz="4200">
                <a:solidFill>
                  <a:srgbClr val="325752"/>
                </a:solidFill>
                <a:latin typeface="Tajawal Heavy"/>
                <a:ea typeface="Tajawal Heavy"/>
                <a:cs typeface="Tajawal Heavy"/>
                <a:sym typeface="Tajawal Heavy"/>
                <a:rtl val="true"/>
              </a:rPr>
              <a:t>أنشاء منصة ذكية تعمل كوسيط بين الطلاب والجهات التطوعية.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88458" y="4388963"/>
            <a:ext cx="8115300" cy="438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 marL="734061" indent="-367031" lvl="1">
              <a:lnSpc>
                <a:spcPts val="4760"/>
              </a:lnSpc>
              <a:buFont typeface="Arial"/>
              <a:buChar char="•"/>
            </a:pPr>
            <a:r>
              <a:rPr lang="ar-EG" sz="3400">
                <a:solidFill>
                  <a:srgbClr val="325752"/>
                </a:solidFill>
                <a:latin typeface="Tajawal Light"/>
                <a:ea typeface="Tajawal Light"/>
                <a:cs typeface="Tajawal Light"/>
                <a:sym typeface="Tajawal Light"/>
                <a:rtl val="true"/>
              </a:rPr>
              <a:t>تسجيل سهل وموثّق للطلاب، المدارس، والمنظمات التطوعية</a:t>
            </a:r>
          </a:p>
          <a:p>
            <a:pPr algn="just" rtl="true" marL="734061" indent="-367031" lvl="1">
              <a:lnSpc>
                <a:spcPts val="4760"/>
              </a:lnSpc>
              <a:buFont typeface="Arial"/>
              <a:buChar char="•"/>
            </a:pPr>
            <a:r>
              <a:rPr lang="ar-EG" sz="3400">
                <a:solidFill>
                  <a:srgbClr val="325752"/>
                </a:solidFill>
                <a:latin typeface="Tajawal Light"/>
                <a:ea typeface="Tajawal Light"/>
                <a:cs typeface="Tajawal Light"/>
                <a:sym typeface="Tajawal Light"/>
                <a:rtl val="true"/>
              </a:rPr>
              <a:t>عرض الفرص التطوعية المتاحة</a:t>
            </a:r>
          </a:p>
          <a:p>
            <a:pPr algn="just" rtl="true" marL="734061" indent="-367031" lvl="1">
              <a:lnSpc>
                <a:spcPts val="4760"/>
              </a:lnSpc>
              <a:buFont typeface="Arial"/>
              <a:buChar char="•"/>
            </a:pPr>
            <a:r>
              <a:rPr lang="ar-EG" sz="3400">
                <a:solidFill>
                  <a:srgbClr val="325752"/>
                </a:solidFill>
                <a:latin typeface="Tajawal Light"/>
                <a:ea typeface="Tajawal Light"/>
                <a:cs typeface="Tajawal Light"/>
                <a:sym typeface="Tajawal Light"/>
                <a:rtl val="true"/>
              </a:rPr>
              <a:t>تقديم الطلبات إلكترونيًا وتتبع الموافقة</a:t>
            </a:r>
          </a:p>
          <a:p>
            <a:pPr algn="just" rtl="true" marL="734061" indent="-367031" lvl="1">
              <a:lnSpc>
                <a:spcPts val="4760"/>
              </a:lnSpc>
              <a:buFont typeface="Arial"/>
              <a:buChar char="•"/>
            </a:pPr>
            <a:r>
              <a:rPr lang="ar-EG" sz="3400">
                <a:solidFill>
                  <a:srgbClr val="325752"/>
                </a:solidFill>
                <a:latin typeface="Tajawal Light"/>
                <a:ea typeface="Tajawal Light"/>
                <a:cs typeface="Tajawal Light"/>
                <a:sym typeface="Tajawal Light"/>
                <a:rtl val="true"/>
              </a:rPr>
              <a:t>تتبع الساعات التطوعية وتقييم المتطوعين</a:t>
            </a:r>
          </a:p>
          <a:p>
            <a:pPr algn="just" rtl="true" marL="734061" indent="-367031" lvl="1">
              <a:lnSpc>
                <a:spcPts val="4760"/>
              </a:lnSpc>
              <a:buFont typeface="Arial"/>
              <a:buChar char="•"/>
            </a:pPr>
            <a:r>
              <a:rPr lang="ar-EG" sz="3400">
                <a:solidFill>
                  <a:srgbClr val="325752"/>
                </a:solidFill>
                <a:latin typeface="Tajawal Light"/>
                <a:ea typeface="Tajawal Light"/>
                <a:cs typeface="Tajawal Light"/>
                <a:sym typeface="Tajawal Light"/>
                <a:rtl val="true"/>
              </a:rPr>
              <a:t> إصدار شهادات ساعات تطوع رسمية</a:t>
            </a:r>
          </a:p>
          <a:p>
            <a:pPr algn="just" rtl="true">
              <a:lnSpc>
                <a:spcPts val="545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1710826" y="37345"/>
            <a:ext cx="8668022" cy="10287000"/>
            <a:chOff x="0" y="0"/>
            <a:chExt cx="812800" cy="9646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964611"/>
            </a:xfrm>
            <a:custGeom>
              <a:avLst/>
              <a:gdLst/>
              <a:ahLst/>
              <a:cxnLst/>
              <a:rect r="r" b="b" t="t" l="l"/>
              <a:pathLst>
                <a:path h="9646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64611"/>
                  </a:lnTo>
                  <a:lnTo>
                    <a:pt x="0" y="964611"/>
                  </a:lnTo>
                  <a:close/>
                </a:path>
              </a:pathLst>
            </a:custGeom>
            <a:blipFill>
              <a:blip r:embed="rId2"/>
              <a:stretch>
                <a:fillRect l="-39170" t="0" r="-3917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7804030"/>
            <a:ext cx="18288000" cy="4251597"/>
          </a:xfrm>
          <a:custGeom>
            <a:avLst/>
            <a:gdLst/>
            <a:ahLst/>
            <a:cxnLst/>
            <a:rect r="r" b="b" t="t" l="l"/>
            <a:pathLst>
              <a:path h="4251597" w="18288000">
                <a:moveTo>
                  <a:pt x="0" y="0"/>
                </a:moveTo>
                <a:lnTo>
                  <a:pt x="18288000" y="0"/>
                </a:lnTo>
                <a:lnTo>
                  <a:pt x="18288000" y="4251597"/>
                </a:lnTo>
                <a:lnTo>
                  <a:pt x="0" y="4251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5072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557660"/>
            <a:ext cx="5246370" cy="524637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31334" r="0" b="-1893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404385" y="714375"/>
            <a:ext cx="7607477" cy="157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1480"/>
              </a:lnSpc>
            </a:pPr>
            <a:r>
              <a:rPr lang="ar-EG" sz="8200" b="true">
                <a:solidFill>
                  <a:srgbClr val="325752"/>
                </a:solidFill>
                <a:latin typeface="Tajawal Heavy"/>
                <a:ea typeface="Tajawal Heavy"/>
                <a:cs typeface="Tajawal Heavy"/>
                <a:sym typeface="Tajawal Heavy"/>
                <a:rtl val="true"/>
              </a:rPr>
              <a:t>الحل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68615"/>
            <a:ext cx="18288000" cy="3589724"/>
            <a:chOff x="0" y="0"/>
            <a:chExt cx="414084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0843" cy="812800"/>
            </a:xfrm>
            <a:custGeom>
              <a:avLst/>
              <a:gdLst/>
              <a:ahLst/>
              <a:cxnLst/>
              <a:rect r="r" b="b" t="t" l="l"/>
              <a:pathLst>
                <a:path h="812800" w="4140843">
                  <a:moveTo>
                    <a:pt x="0" y="0"/>
                  </a:moveTo>
                  <a:lnTo>
                    <a:pt x="4140843" y="0"/>
                  </a:lnTo>
                  <a:lnTo>
                    <a:pt x="414084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64741" r="0" b="-7427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0">
            <a:off x="0" y="-399551"/>
            <a:ext cx="18288000" cy="4251597"/>
          </a:xfrm>
          <a:custGeom>
            <a:avLst/>
            <a:gdLst/>
            <a:ahLst/>
            <a:cxnLst/>
            <a:rect r="r" b="b" t="t" l="l"/>
            <a:pathLst>
              <a:path h="4251597" w="18288000">
                <a:moveTo>
                  <a:pt x="0" y="4251597"/>
                </a:moveTo>
                <a:lnTo>
                  <a:pt x="18288000" y="4251597"/>
                </a:lnTo>
                <a:lnTo>
                  <a:pt x="18288000" y="0"/>
                </a:lnTo>
                <a:lnTo>
                  <a:pt x="0" y="0"/>
                </a:lnTo>
                <a:lnTo>
                  <a:pt x="0" y="425159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5072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86619" y="3944857"/>
            <a:ext cx="11392553" cy="116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8400"/>
              </a:lnSpc>
            </a:pPr>
            <a:r>
              <a:rPr lang="ar-EG" b="true" sz="6000">
                <a:solidFill>
                  <a:srgbClr val="325752"/>
                </a:solidFill>
                <a:latin typeface="Tajawal Heavy"/>
                <a:ea typeface="Tajawal Heavy"/>
                <a:cs typeface="Tajawal Heavy"/>
                <a:sym typeface="Tajawal Heavy"/>
                <a:rtl val="true"/>
              </a:rPr>
              <a:t> المميزات ونقاط القوة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452" y="6832601"/>
            <a:ext cx="17610885" cy="2425699"/>
            <a:chOff x="0" y="0"/>
            <a:chExt cx="23481180" cy="323426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8149838" y="-142875"/>
              <a:ext cx="5331341" cy="3377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4900"/>
                </a:lnSpc>
              </a:pPr>
              <a:r>
                <a:rPr lang="ar-EG" b="true" sz="3500">
                  <a:solidFill>
                    <a:srgbClr val="325752"/>
                  </a:solidFill>
                  <a:latin typeface="Tajawal Heavy"/>
                  <a:ea typeface="Tajawal Heavy"/>
                  <a:cs typeface="Tajawal Heavy"/>
                  <a:sym typeface="Tajawal Heavy"/>
                  <a:rtl val="true"/>
                </a:rPr>
                <a:t>يدعم اللوائح التنظيمية للعمل التطوعي في التعليم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383444" y="-58209"/>
              <a:ext cx="5105537" cy="2538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4900"/>
                </a:lnSpc>
              </a:pPr>
              <a:r>
                <a:rPr lang="ar-EG" b="true" sz="3500">
                  <a:solidFill>
                    <a:srgbClr val="325752"/>
                  </a:solidFill>
                  <a:latin typeface="Tajawal Heavy"/>
                  <a:ea typeface="Tajawal Heavy"/>
                  <a:cs typeface="Tajawal Heavy"/>
                  <a:sym typeface="Tajawal Heavy"/>
                  <a:rtl val="true"/>
                </a:rPr>
                <a:t>صلاحيات مختلفة للطالب، المدرسة، والمنظمة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197698" y="-83609"/>
              <a:ext cx="5524888" cy="2538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4900"/>
                </a:lnSpc>
              </a:pPr>
              <a:r>
                <a:rPr lang="ar-EG" b="true" sz="3500">
                  <a:solidFill>
                    <a:srgbClr val="325752"/>
                  </a:solidFill>
                  <a:latin typeface="Tajawal Heavy"/>
                  <a:ea typeface="Tajawal Heavy"/>
                  <a:cs typeface="Tajawal Heavy"/>
                  <a:sym typeface="Tajawal Heavy"/>
                  <a:rtl val="true"/>
                </a:rPr>
                <a:t> إرسال تنبيهات وإشعارات للطلاب عبر البريد الإلكتروني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5509"/>
              <a:ext cx="5536841" cy="1700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4900"/>
                </a:lnSpc>
              </a:pPr>
              <a:r>
                <a:rPr lang="ar-EG" b="true" sz="3500">
                  <a:solidFill>
                    <a:srgbClr val="325752"/>
                  </a:solidFill>
                  <a:latin typeface="Tajawal Heavy"/>
                  <a:ea typeface="Tajawal Heavy"/>
                  <a:cs typeface="Tajawal Heavy"/>
                  <a:sym typeface="Tajawal Heavy"/>
                  <a:rtl val="true"/>
                </a:rPr>
                <a:t> إصدار شهاده إلكترونية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035403"/>
            <a:ext cx="18288000" cy="4251597"/>
          </a:xfrm>
          <a:custGeom>
            <a:avLst/>
            <a:gdLst/>
            <a:ahLst/>
            <a:cxnLst/>
            <a:rect r="r" b="b" t="t" l="l"/>
            <a:pathLst>
              <a:path h="4251597" w="18288000">
                <a:moveTo>
                  <a:pt x="0" y="0"/>
                </a:moveTo>
                <a:lnTo>
                  <a:pt x="18288000" y="0"/>
                </a:lnTo>
                <a:lnTo>
                  <a:pt x="18288000" y="4251597"/>
                </a:lnTo>
                <a:lnTo>
                  <a:pt x="0" y="42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50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03480" cy="10913828"/>
          </a:xfrm>
          <a:custGeom>
            <a:avLst/>
            <a:gdLst/>
            <a:ahLst/>
            <a:cxnLst/>
            <a:rect r="r" b="b" t="t" l="l"/>
            <a:pathLst>
              <a:path h="10913828" w="12003480">
                <a:moveTo>
                  <a:pt x="0" y="0"/>
                </a:moveTo>
                <a:lnTo>
                  <a:pt x="12003480" y="0"/>
                </a:lnTo>
                <a:lnTo>
                  <a:pt x="12003480" y="10913828"/>
                </a:lnTo>
                <a:lnTo>
                  <a:pt x="0" y="10913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32" t="-11970" r="-243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24525" y="2562201"/>
            <a:ext cx="10588125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279"/>
              </a:lnSpc>
            </a:pPr>
            <a:r>
              <a:rPr lang="en-US" b="true" sz="5199">
                <a:solidFill>
                  <a:srgbClr val="325752"/>
                </a:solidFill>
                <a:latin typeface="Tajawal Heavy"/>
                <a:ea typeface="Tajawal Heavy"/>
                <a:cs typeface="Tajawal Heavy"/>
                <a:sym typeface="Tajawal Heavy"/>
              </a:rPr>
              <a:t>Student</a:t>
            </a:r>
            <a:r>
              <a:rPr lang="ar-EG" b="true" sz="5199">
                <a:solidFill>
                  <a:srgbClr val="325752"/>
                </a:solidFill>
                <a:latin typeface="Tajawal Heavy"/>
                <a:ea typeface="Tajawal Heavy"/>
                <a:cs typeface="Tajawal Heavy"/>
                <a:sym typeface="Tajawal Heavy"/>
                <a:rtl val="true"/>
              </a:rPr>
              <a:t> </a:t>
            </a:r>
          </a:p>
          <a:p>
            <a:pPr algn="ctr" rtl="true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325752"/>
                </a:solidFill>
                <a:latin typeface="Tajawal Heavy"/>
                <a:ea typeface="Tajawal Heavy"/>
                <a:cs typeface="Tajawal Heavy"/>
                <a:sym typeface="Tajawal Heavy"/>
              </a:rPr>
              <a:t>Use Case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035403"/>
            <a:ext cx="18288000" cy="4251597"/>
          </a:xfrm>
          <a:custGeom>
            <a:avLst/>
            <a:gdLst/>
            <a:ahLst/>
            <a:cxnLst/>
            <a:rect r="r" b="b" t="t" l="l"/>
            <a:pathLst>
              <a:path h="4251597" w="18288000">
                <a:moveTo>
                  <a:pt x="0" y="0"/>
                </a:moveTo>
                <a:lnTo>
                  <a:pt x="18288000" y="0"/>
                </a:lnTo>
                <a:lnTo>
                  <a:pt x="18288000" y="4251597"/>
                </a:lnTo>
                <a:lnTo>
                  <a:pt x="0" y="42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50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7129" y="-571682"/>
            <a:ext cx="12882171" cy="12044927"/>
          </a:xfrm>
          <a:custGeom>
            <a:avLst/>
            <a:gdLst/>
            <a:ahLst/>
            <a:cxnLst/>
            <a:rect r="r" b="b" t="t" l="l"/>
            <a:pathLst>
              <a:path h="12044927" w="12882171">
                <a:moveTo>
                  <a:pt x="0" y="0"/>
                </a:moveTo>
                <a:lnTo>
                  <a:pt x="12882171" y="0"/>
                </a:lnTo>
                <a:lnTo>
                  <a:pt x="12882171" y="12044927"/>
                </a:lnTo>
                <a:lnTo>
                  <a:pt x="0" y="12044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84" t="-1461" r="-7826" b="-14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04003" y="3208655"/>
            <a:ext cx="10588125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279"/>
              </a:lnSpc>
            </a:pPr>
            <a:r>
              <a:rPr lang="en-US" b="true" sz="5199">
                <a:solidFill>
                  <a:srgbClr val="325752"/>
                </a:solidFill>
                <a:latin typeface="Tajawal Heavy"/>
                <a:ea typeface="Tajawal Heavy"/>
                <a:cs typeface="Tajawal Heavy"/>
                <a:sym typeface="Tajawal Heavy"/>
              </a:rPr>
              <a:t>Organization</a:t>
            </a:r>
            <a:r>
              <a:rPr lang="ar-EG" b="true" sz="5199">
                <a:solidFill>
                  <a:srgbClr val="325752"/>
                </a:solidFill>
                <a:latin typeface="Tajawal Heavy"/>
                <a:ea typeface="Tajawal Heavy"/>
                <a:cs typeface="Tajawal Heavy"/>
                <a:sym typeface="Tajawal Heavy"/>
                <a:rtl val="true"/>
              </a:rPr>
              <a:t> </a:t>
            </a:r>
          </a:p>
          <a:p>
            <a:pPr algn="ctr" rtl="true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325752"/>
                </a:solidFill>
                <a:latin typeface="Tajawal Heavy"/>
                <a:ea typeface="Tajawal Heavy"/>
                <a:cs typeface="Tajawal Heavy"/>
                <a:sym typeface="Tajawal Heavy"/>
              </a:rPr>
              <a:t>Use Case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035403"/>
            <a:ext cx="18288000" cy="4251597"/>
          </a:xfrm>
          <a:custGeom>
            <a:avLst/>
            <a:gdLst/>
            <a:ahLst/>
            <a:cxnLst/>
            <a:rect r="r" b="b" t="t" l="l"/>
            <a:pathLst>
              <a:path h="4251597" w="18288000">
                <a:moveTo>
                  <a:pt x="0" y="0"/>
                </a:moveTo>
                <a:lnTo>
                  <a:pt x="18288000" y="0"/>
                </a:lnTo>
                <a:lnTo>
                  <a:pt x="18288000" y="4251597"/>
                </a:lnTo>
                <a:lnTo>
                  <a:pt x="0" y="42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50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496425"/>
          </a:xfrm>
          <a:custGeom>
            <a:avLst/>
            <a:gdLst/>
            <a:ahLst/>
            <a:cxnLst/>
            <a:rect r="r" b="b" t="t" l="l"/>
            <a:pathLst>
              <a:path h="10496425" w="18288000">
                <a:moveTo>
                  <a:pt x="0" y="0"/>
                </a:moveTo>
                <a:lnTo>
                  <a:pt x="18288000" y="0"/>
                </a:lnTo>
                <a:lnTo>
                  <a:pt x="18288000" y="10496425"/>
                </a:lnTo>
                <a:lnTo>
                  <a:pt x="0" y="10496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09" r="-2543" b="-700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7951652"/>
            <a:ext cx="10588125" cy="19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b="true" sz="5299">
                <a:solidFill>
                  <a:srgbClr val="325752"/>
                </a:solidFill>
                <a:latin typeface="Tajawal Bold"/>
                <a:ea typeface="Tajawal Bold"/>
                <a:cs typeface="Tajawal Bold"/>
                <a:sym typeface="Tajawal Bold"/>
              </a:rPr>
              <a:t>School</a:t>
            </a:r>
          </a:p>
          <a:p>
            <a:pPr algn="ctr" rtl="true">
              <a:lnSpc>
                <a:spcPts val="7419"/>
              </a:lnSpc>
              <a:spcBef>
                <a:spcPct val="0"/>
              </a:spcBef>
            </a:pPr>
            <a:r>
              <a:rPr lang="en-US" b="true" sz="5299">
                <a:solidFill>
                  <a:srgbClr val="325752"/>
                </a:solidFill>
                <a:latin typeface="Tajawal Bold"/>
                <a:ea typeface="Tajawal Bold"/>
                <a:cs typeface="Tajawal Bold"/>
                <a:sym typeface="Tajawal Bold"/>
              </a:rPr>
              <a:t>Use Case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57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114800"/>
            <a:ext cx="10027533" cy="14401800"/>
            <a:chOff x="0" y="0"/>
            <a:chExt cx="816215" cy="11722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6215" cy="1172268"/>
            </a:xfrm>
            <a:custGeom>
              <a:avLst/>
              <a:gdLst/>
              <a:ahLst/>
              <a:cxnLst/>
              <a:rect r="r" b="b" t="t" l="l"/>
              <a:pathLst>
                <a:path h="1172268" w="816215">
                  <a:moveTo>
                    <a:pt x="0" y="0"/>
                  </a:moveTo>
                  <a:lnTo>
                    <a:pt x="816215" y="0"/>
                  </a:lnTo>
                  <a:lnTo>
                    <a:pt x="816215" y="1172268"/>
                  </a:lnTo>
                  <a:lnTo>
                    <a:pt x="0" y="1172268"/>
                  </a:lnTo>
                  <a:close/>
                </a:path>
              </a:pathLst>
            </a:custGeom>
            <a:blipFill>
              <a:blip r:embed="rId2"/>
              <a:stretch>
                <a:fillRect l="-57913" t="0" r="-5791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6044" y="0"/>
            <a:ext cx="2761956" cy="2761956"/>
          </a:xfrm>
          <a:custGeom>
            <a:avLst/>
            <a:gdLst/>
            <a:ahLst/>
            <a:cxnLst/>
            <a:rect r="r" b="b" t="t" l="l"/>
            <a:pathLst>
              <a:path h="2761956" w="2761956">
                <a:moveTo>
                  <a:pt x="0" y="0"/>
                </a:moveTo>
                <a:lnTo>
                  <a:pt x="2761956" y="0"/>
                </a:lnTo>
                <a:lnTo>
                  <a:pt x="2761956" y="2761956"/>
                </a:lnTo>
                <a:lnTo>
                  <a:pt x="0" y="276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79994" y="3959040"/>
            <a:ext cx="7228307" cy="319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2104"/>
              </a:lnSpc>
            </a:pPr>
            <a:r>
              <a:rPr lang="ar-EG" sz="8646" spc="-259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  <a:rtl val="true"/>
              </a:rPr>
              <a:t>شكراً لإستماعِكم</a:t>
            </a:r>
          </a:p>
          <a:p>
            <a:pPr algn="r" rtl="true">
              <a:lnSpc>
                <a:spcPts val="1210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1539984"/>
            <a:ext cx="5841924" cy="5841924"/>
          </a:xfrm>
          <a:custGeom>
            <a:avLst/>
            <a:gdLst/>
            <a:ahLst/>
            <a:cxnLst/>
            <a:rect r="r" b="b" t="t" l="l"/>
            <a:pathLst>
              <a:path h="5841924" w="5841924">
                <a:moveTo>
                  <a:pt x="0" y="0"/>
                </a:moveTo>
                <a:lnTo>
                  <a:pt x="5841924" y="0"/>
                </a:lnTo>
                <a:lnTo>
                  <a:pt x="5841924" y="5841924"/>
                </a:lnTo>
                <a:lnTo>
                  <a:pt x="0" y="5841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70364" y="7361502"/>
            <a:ext cx="14325716" cy="1586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6019"/>
              </a:lnSpc>
            </a:pPr>
            <a:r>
              <a:rPr lang="ar-EG" b="true" sz="4299">
                <a:solidFill>
                  <a:srgbClr val="FFFFFF"/>
                </a:solidFill>
                <a:latin typeface="Tajawal Heavy"/>
                <a:ea typeface="Tajawal Heavy"/>
                <a:cs typeface="Tajawal Heavy"/>
                <a:sym typeface="Tajawal Heavy"/>
                <a:rtl val="true"/>
              </a:rPr>
              <a:t>مقدم من:</a:t>
            </a:r>
            <a:r>
              <a:rPr lang="ar-EG" sz="4299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  <a:rtl val="true"/>
              </a:rPr>
              <a:t> وليد , البتول , عبدالرؤوف</a:t>
            </a:r>
          </a:p>
          <a:p>
            <a:pPr algn="ctr" rtl="true">
              <a:lnSpc>
                <a:spcPts val="60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DAGnTyRpeCE</dc:identifier>
  <dcterms:modified xsi:type="dcterms:W3CDTF">2011-08-01T06:04:30Z</dcterms:modified>
  <cp:revision>1</cp:revision>
  <dc:title>عرض تقديمي ابيض بيئي مستقبلي المباني الصديقة للبيئة</dc:title>
</cp:coreProperties>
</file>